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5AE71-9A37-40EF-AD12-51B0C7DA49F2}" v="1" dt="2021-04-20T12:12:42.5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eke de Vos" userId="3d9f4004fd8855fa" providerId="LiveId" clId="{2AEE1016-8D71-4273-B531-EBEF91B34DDF}"/>
    <pc:docChg chg="undo custSel modSld">
      <pc:chgData name="Tineke de Vos" userId="3d9f4004fd8855fa" providerId="LiveId" clId="{2AEE1016-8D71-4273-B531-EBEF91B34DDF}" dt="2021-04-16T10:05:56.598" v="70" actId="14100"/>
      <pc:docMkLst>
        <pc:docMk/>
      </pc:docMkLst>
      <pc:sldChg chg="addSp delSp modSp mod">
        <pc:chgData name="Tineke de Vos" userId="3d9f4004fd8855fa" providerId="LiveId" clId="{2AEE1016-8D71-4273-B531-EBEF91B34DDF}" dt="2021-04-16T09:01:35.534" v="57" actId="2710"/>
        <pc:sldMkLst>
          <pc:docMk/>
          <pc:sldMk cId="0" sldId="258"/>
        </pc:sldMkLst>
        <pc:spChg chg="add mod">
          <ac:chgData name="Tineke de Vos" userId="3d9f4004fd8855fa" providerId="LiveId" clId="{2AEE1016-8D71-4273-B531-EBEF91B34DDF}" dt="2021-04-16T09:01:35.534" v="57" actId="2710"/>
          <ac:spMkLst>
            <pc:docMk/>
            <pc:sldMk cId="0" sldId="258"/>
            <ac:spMk id="2" creationId="{29EDACA6-0E41-4CE5-8569-F92EBB7CD89E}"/>
          </ac:spMkLst>
        </pc:spChg>
        <pc:spChg chg="del mod">
          <ac:chgData name="Tineke de Vos" userId="3d9f4004fd8855fa" providerId="LiveId" clId="{2AEE1016-8D71-4273-B531-EBEF91B34DDF}" dt="2021-04-16T08:55:10.081" v="4" actId="478"/>
          <ac:spMkLst>
            <pc:docMk/>
            <pc:sldMk cId="0" sldId="258"/>
            <ac:spMk id="161" creationId="{00000000-0000-0000-0000-000000000000}"/>
          </ac:spMkLst>
        </pc:spChg>
      </pc:sldChg>
      <pc:sldChg chg="addSp modSp mod">
        <pc:chgData name="Tineke de Vos" userId="3d9f4004fd8855fa" providerId="LiveId" clId="{2AEE1016-8D71-4273-B531-EBEF91B34DDF}" dt="2021-04-16T09:01:21.870" v="56" actId="122"/>
        <pc:sldMkLst>
          <pc:docMk/>
          <pc:sldMk cId="0" sldId="260"/>
        </pc:sldMkLst>
        <pc:spChg chg="add mod">
          <ac:chgData name="Tineke de Vos" userId="3d9f4004fd8855fa" providerId="LiveId" clId="{2AEE1016-8D71-4273-B531-EBEF91B34DDF}" dt="2021-04-16T09:01:21.870" v="56" actId="122"/>
          <ac:spMkLst>
            <pc:docMk/>
            <pc:sldMk cId="0" sldId="260"/>
            <ac:spMk id="3" creationId="{7087C05C-D6E3-4FC3-86C6-CF72A649B53F}"/>
          </ac:spMkLst>
        </pc:spChg>
        <pc:spChg chg="mod">
          <ac:chgData name="Tineke de Vos" userId="3d9f4004fd8855fa" providerId="LiveId" clId="{2AEE1016-8D71-4273-B531-EBEF91B34DDF}" dt="2021-04-16T08:56:25.218" v="12" actId="21"/>
          <ac:spMkLst>
            <pc:docMk/>
            <pc:sldMk cId="0" sldId="260"/>
            <ac:spMk id="170" creationId="{00000000-0000-0000-0000-000000000000}"/>
          </ac:spMkLst>
        </pc:spChg>
      </pc:sldChg>
      <pc:sldChg chg="addSp delSp modSp mod">
        <pc:chgData name="Tineke de Vos" userId="3d9f4004fd8855fa" providerId="LiveId" clId="{2AEE1016-8D71-4273-B531-EBEF91B34DDF}" dt="2021-04-16T09:01:01.156" v="53" actId="2710"/>
        <pc:sldMkLst>
          <pc:docMk/>
          <pc:sldMk cId="0" sldId="268"/>
        </pc:sldMkLst>
        <pc:spChg chg="add mod">
          <ac:chgData name="Tineke de Vos" userId="3d9f4004fd8855fa" providerId="LiveId" clId="{2AEE1016-8D71-4273-B531-EBEF91B34DDF}" dt="2021-04-16T09:01:01.156" v="53" actId="2710"/>
          <ac:spMkLst>
            <pc:docMk/>
            <pc:sldMk cId="0" sldId="268"/>
            <ac:spMk id="4" creationId="{9B64F4B7-1EED-4E6A-87FF-02C65D285C8D}"/>
          </ac:spMkLst>
        </pc:spChg>
        <pc:spChg chg="del mod">
          <ac:chgData name="Tineke de Vos" userId="3d9f4004fd8855fa" providerId="LiveId" clId="{2AEE1016-8D71-4273-B531-EBEF91B34DDF}" dt="2021-04-16T08:58:32.065" v="27" actId="478"/>
          <ac:spMkLst>
            <pc:docMk/>
            <pc:sldMk cId="0" sldId="268"/>
            <ac:spMk id="219" creationId="{00000000-0000-0000-0000-000000000000}"/>
          </ac:spMkLst>
        </pc:spChg>
      </pc:sldChg>
      <pc:sldChg chg="addSp delSp modSp mod">
        <pc:chgData name="Tineke de Vos" userId="3d9f4004fd8855fa" providerId="LiveId" clId="{2AEE1016-8D71-4273-B531-EBEF91B34DDF}" dt="2021-04-16T09:00:41.546" v="51" actId="2710"/>
        <pc:sldMkLst>
          <pc:docMk/>
          <pc:sldMk cId="0" sldId="271"/>
        </pc:sldMkLst>
        <pc:spChg chg="add mod">
          <ac:chgData name="Tineke de Vos" userId="3d9f4004fd8855fa" providerId="LiveId" clId="{2AEE1016-8D71-4273-B531-EBEF91B34DDF}" dt="2021-04-16T09:00:41.546" v="51" actId="2710"/>
          <ac:spMkLst>
            <pc:docMk/>
            <pc:sldMk cId="0" sldId="271"/>
            <ac:spMk id="4" creationId="{D672AFA8-30E5-4564-9DB8-004945554718}"/>
          </ac:spMkLst>
        </pc:spChg>
        <pc:spChg chg="del mod">
          <ac:chgData name="Tineke de Vos" userId="3d9f4004fd8855fa" providerId="LiveId" clId="{2AEE1016-8D71-4273-B531-EBEF91B34DDF}" dt="2021-04-16T09:00:22.629" v="48" actId="478"/>
          <ac:spMkLst>
            <pc:docMk/>
            <pc:sldMk cId="0" sldId="271"/>
            <ac:spMk id="234" creationId="{00000000-0000-0000-0000-000000000000}"/>
          </ac:spMkLst>
        </pc:spChg>
      </pc:sldChg>
      <pc:sldChg chg="modSp mod">
        <pc:chgData name="Tineke de Vos" userId="3d9f4004fd8855fa" providerId="LiveId" clId="{2AEE1016-8D71-4273-B531-EBEF91B34DDF}" dt="2021-04-16T10:04:48.088" v="63" actId="20577"/>
        <pc:sldMkLst>
          <pc:docMk/>
          <pc:sldMk cId="0" sldId="275"/>
        </pc:sldMkLst>
        <pc:spChg chg="mod">
          <ac:chgData name="Tineke de Vos" userId="3d9f4004fd8855fa" providerId="LiveId" clId="{2AEE1016-8D71-4273-B531-EBEF91B34DDF}" dt="2021-04-16T10:04:48.088" v="63" actId="20577"/>
          <ac:spMkLst>
            <pc:docMk/>
            <pc:sldMk cId="0" sldId="275"/>
            <ac:spMk id="270" creationId="{00000000-0000-0000-0000-000000000000}"/>
          </ac:spMkLst>
        </pc:spChg>
      </pc:sldChg>
      <pc:sldChg chg="addSp delSp modSp mod">
        <pc:chgData name="Tineke de Vos" userId="3d9f4004fd8855fa" providerId="LiveId" clId="{2AEE1016-8D71-4273-B531-EBEF91B34DDF}" dt="2021-04-16T10:05:56.598" v="70" actId="14100"/>
        <pc:sldMkLst>
          <pc:docMk/>
          <pc:sldMk cId="0" sldId="281"/>
        </pc:sldMkLst>
        <pc:spChg chg="add mod">
          <ac:chgData name="Tineke de Vos" userId="3d9f4004fd8855fa" providerId="LiveId" clId="{2AEE1016-8D71-4273-B531-EBEF91B34DDF}" dt="2021-04-16T10:05:56.598" v="70" actId="14100"/>
          <ac:spMkLst>
            <pc:docMk/>
            <pc:sldMk cId="0" sldId="281"/>
            <ac:spMk id="4" creationId="{EE36F322-DD40-41FB-BD02-3BF23A80ABB9}"/>
          </ac:spMkLst>
        </pc:spChg>
        <pc:spChg chg="del mod">
          <ac:chgData name="Tineke de Vos" userId="3d9f4004fd8855fa" providerId="LiveId" clId="{2AEE1016-8D71-4273-B531-EBEF91B34DDF}" dt="2021-04-16T10:05:35.029" v="67" actId="478"/>
          <ac:spMkLst>
            <pc:docMk/>
            <pc:sldMk cId="0" sldId="281"/>
            <ac:spMk id="290" creationId="{00000000-0000-0000-0000-000000000000}"/>
          </ac:spMkLst>
        </pc:spChg>
      </pc:sldChg>
    </pc:docChg>
  </pc:docChgLst>
  <pc:docChgLst>
    <pc:chgData name="Tineke de Vos" userId="3d9f4004fd8855fa" providerId="LiveId" clId="{79E5AE71-9A37-40EF-AD12-51B0C7DA49F2}"/>
    <pc:docChg chg="modSld modMainMaster modNotesMaster">
      <pc:chgData name="Tineke de Vos" userId="3d9f4004fd8855fa" providerId="LiveId" clId="{79E5AE71-9A37-40EF-AD12-51B0C7DA49F2}" dt="2021-04-20T12:12:42.508" v="0"/>
      <pc:docMkLst>
        <pc:docMk/>
      </pc:docMkLst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56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6"/>
            <ac:spMk id="154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6"/>
            <ac:spMk id="156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56"/>
            <ac:picMk id="155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57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7"/>
            <ac:spMk id="159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57"/>
            <ac:picMk id="158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58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8"/>
            <ac:spMk id="2" creationId="{29EDACA6-0E41-4CE5-8569-F92EBB7CD89E}"/>
          </ac:spMkLst>
        </pc:sp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59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9"/>
            <ac:spMk id="16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9"/>
            <ac:spMk id="164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9"/>
            <ac:spMk id="166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59"/>
            <ac:spMk id="168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59"/>
            <ac:picMk id="165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59"/>
            <ac:picMk id="167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0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0"/>
            <ac:spMk id="3" creationId="{7087C05C-D6E3-4FC3-86C6-CF72A649B53F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0"/>
            <ac:spMk id="170" creationId="{00000000-0000-0000-0000-000000000000}"/>
          </ac:spMkLst>
        </pc:sp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1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1"/>
            <ac:spMk id="17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1"/>
            <ac:spMk id="174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1"/>
            <ac:spMk id="175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1"/>
            <ac:spMk id="176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1"/>
            <ac:picMk id="172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2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2"/>
            <ac:spMk id="179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2"/>
            <ac:spMk id="180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2"/>
            <ac:picMk id="181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2"/>
            <ac:picMk id="182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3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3"/>
            <ac:spMk id="184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3"/>
            <ac:spMk id="188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3"/>
            <ac:spMk id="189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3"/>
            <ac:spMk id="190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3"/>
            <ac:spMk id="191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3"/>
            <ac:picMk id="185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3"/>
            <ac:picMk id="186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3"/>
            <ac:picMk id="187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4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4"/>
            <ac:spMk id="19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4"/>
            <ac:spMk id="195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4"/>
            <ac:spMk id="196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4"/>
            <ac:spMk id="197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4"/>
            <ac:spMk id="198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4"/>
            <ac:picMk id="194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5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5"/>
            <ac:spMk id="200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5"/>
            <ac:spMk id="202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5"/>
            <ac:spMk id="20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5"/>
            <ac:spMk id="204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5"/>
            <ac:spMk id="205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5"/>
            <ac:picMk id="201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6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6"/>
            <ac:spMk id="207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6"/>
            <ac:spMk id="214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6"/>
            <ac:picMk id="208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6"/>
            <ac:picMk id="209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6"/>
            <ac:picMk id="210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6"/>
            <ac:picMk id="211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6"/>
            <ac:picMk id="212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6"/>
            <ac:picMk id="213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7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7"/>
            <ac:spMk id="216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7"/>
            <ac:spMk id="217" creationId="{00000000-0000-0000-0000-000000000000}"/>
          </ac:spMkLst>
        </pc:sp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8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8"/>
            <ac:spMk id="4" creationId="{9B64F4B7-1EED-4E6A-87FF-02C65D285C8D}"/>
          </ac:spMkLst>
        </pc:sp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69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69"/>
            <ac:spMk id="221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9"/>
            <ac:picMk id="222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9"/>
            <ac:picMk id="223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9"/>
            <ac:picMk id="224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9"/>
            <ac:picMk id="225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9"/>
            <ac:picMk id="226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69"/>
            <ac:picMk id="227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0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0"/>
            <ac:spMk id="230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0"/>
            <ac:spMk id="231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0"/>
            <ac:spMk id="232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0"/>
            <ac:picMk id="229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1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1"/>
            <ac:spMk id="4" creationId="{D672AFA8-30E5-4564-9DB8-004945554718}"/>
          </ac:spMkLst>
        </pc:sp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2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2"/>
            <ac:spMk id="236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2"/>
            <ac:spMk id="237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2"/>
            <ac:spMk id="238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2"/>
            <ac:spMk id="239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2"/>
            <ac:spMk id="242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2"/>
            <ac:picMk id="240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2"/>
            <ac:picMk id="241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3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45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46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47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48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49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0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1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2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4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5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6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7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8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59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60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61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62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6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3"/>
            <ac:spMk id="264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3"/>
            <ac:picMk id="244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4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4"/>
            <ac:spMk id="267" creationId="{00000000-0000-0000-0000-000000000000}"/>
          </ac:spMkLst>
        </pc:spChg>
        <pc:graphicFrameChg chg="mod">
          <ac:chgData name="Tineke de Vos" userId="3d9f4004fd8855fa" providerId="LiveId" clId="{79E5AE71-9A37-40EF-AD12-51B0C7DA49F2}" dt="2021-04-20T12:12:42.508" v="0"/>
          <ac:graphicFrameMkLst>
            <pc:docMk/>
            <pc:sldMk cId="0" sldId="274"/>
            <ac:graphicFrameMk id="266" creationId="{00000000-0000-0000-0000-000000000000}"/>
          </ac:graphicFrameMkLst>
        </pc:graphicFrame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5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5"/>
            <ac:spMk id="269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5"/>
            <ac:spMk id="270" creationId="{00000000-0000-0000-0000-000000000000}"/>
          </ac:spMkLst>
        </pc:sp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6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6"/>
            <ac:spMk id="272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6"/>
            <ac:spMk id="27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6"/>
            <ac:spMk id="274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6"/>
            <ac:spMk id="277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6"/>
            <ac:picMk id="275" creationId="{00000000-0000-0000-0000-000000000000}"/>
          </ac:picMkLst>
        </pc:pic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6"/>
            <ac:picMk id="276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7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7"/>
            <ac:spMk id="280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7"/>
            <ac:picMk id="279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8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8"/>
            <ac:spMk id="282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8"/>
            <ac:picMk id="283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79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79"/>
            <ac:spMk id="286" creationId="{00000000-0000-0000-0000-000000000000}"/>
          </ac:spMkLst>
        </pc:spChg>
        <pc:picChg chg="mod">
          <ac:chgData name="Tineke de Vos" userId="3d9f4004fd8855fa" providerId="LiveId" clId="{79E5AE71-9A37-40EF-AD12-51B0C7DA49F2}" dt="2021-04-20T12:12:42.508" v="0"/>
          <ac:picMkLst>
            <pc:docMk/>
            <pc:sldMk cId="0" sldId="279"/>
            <ac:picMk id="285" creationId="{00000000-0000-0000-0000-000000000000}"/>
          </ac:picMkLst>
        </pc:pic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80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80"/>
            <ac:spMk id="288" creationId="{00000000-0000-0000-0000-000000000000}"/>
          </ac:spMkLst>
        </pc:spChg>
      </pc:sldChg>
      <pc:sldChg chg="modSp">
        <pc:chgData name="Tineke de Vos" userId="3d9f4004fd8855fa" providerId="LiveId" clId="{79E5AE71-9A37-40EF-AD12-51B0C7DA49F2}" dt="2021-04-20T12:12:42.508" v="0"/>
        <pc:sldMkLst>
          <pc:docMk/>
          <pc:sldMk cId="0" sldId="281"/>
        </pc:sldMkLst>
        <pc:spChg chg="mod">
          <ac:chgData name="Tineke de Vos" userId="3d9f4004fd8855fa" providerId="LiveId" clId="{79E5AE71-9A37-40EF-AD12-51B0C7DA49F2}" dt="2021-04-20T12:12:42.508" v="0"/>
          <ac:spMkLst>
            <pc:docMk/>
            <pc:sldMk cId="0" sldId="281"/>
            <ac:spMk id="4" creationId="{EE36F322-DD40-41FB-BD02-3BF23A80ABB9}"/>
          </ac:spMkLst>
        </pc:spChg>
      </pc:sldChg>
      <pc:sldMasterChg chg="modSp modSldLayout">
        <pc:chgData name="Tineke de Vos" userId="3d9f4004fd8855fa" providerId="LiveId" clId="{79E5AE71-9A37-40EF-AD12-51B0C7DA49F2}" dt="2021-04-20T12:12:42.508" v="0"/>
        <pc:sldMasterMkLst>
          <pc:docMk/>
          <pc:sldMasterMk cId="0" sldId="2147483648"/>
        </pc:sldMasterMkLst>
        <pc:spChg chg="mod">
          <ac:chgData name="Tineke de Vos" userId="3d9f4004fd8855fa" providerId="LiveId" clId="{79E5AE71-9A37-40EF-AD12-51B0C7DA49F2}" dt="2021-04-20T12:12:42.508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Tineke de Vos" userId="3d9f4004fd8855fa" providerId="LiveId" clId="{79E5AE71-9A37-40EF-AD12-51B0C7DA49F2}" dt="2021-04-20T12:12:42.508" v="0"/>
          <ac:spMkLst>
            <pc:docMk/>
            <pc:sldMasterMk cId="0" sldId="2147483648"/>
            <ac:spMk id="4" creationId="{00000000-0000-0000-0000-000000000000}"/>
          </ac:spMkLst>
        </pc:sp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49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0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0"/>
              <ac:spMk id="20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0"/>
              <ac:spMk id="21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0"/>
              <ac:spMk id="22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1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1"/>
              <ac:spMk id="30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2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2"/>
              <ac:spMk id="38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2"/>
              <ac:spMk id="39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2"/>
              <ac:spMk id="40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5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5"/>
              <ac:spMk id="65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5"/>
              <ac:spMk id="67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5"/>
              <ac:spMk id="68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6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6"/>
              <ac:spMk id="75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7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7"/>
              <ac:spMk id="83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7"/>
              <ac:spMk id="84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7"/>
              <ac:spMk id="85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8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8"/>
              <ac:spMk id="93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8"/>
              <ac:spMk id="94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59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59"/>
              <ac:spMk id="102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61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61"/>
              <ac:spMk id="117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61"/>
              <ac:spMk id="118" creationId="{00000000-0000-0000-0000-000000000000}"/>
            </ac:spMkLst>
          </pc:spChg>
        </pc:sldLayoutChg>
        <pc:sldLayoutChg chg="modSp">
          <pc:chgData name="Tineke de Vos" userId="3d9f4004fd8855fa" providerId="LiveId" clId="{79E5AE71-9A37-40EF-AD12-51B0C7DA49F2}" dt="2021-04-20T12:12:42.508" v="0"/>
          <pc:sldLayoutMkLst>
            <pc:docMk/>
            <pc:sldMasterMk cId="0" sldId="2147483648"/>
            <pc:sldLayoutMk cId="0" sldId="2147483664"/>
          </pc:sldLayoutMkLst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64"/>
              <ac:spMk id="143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64"/>
              <ac:spMk id="144" creationId="{00000000-0000-0000-0000-000000000000}"/>
            </ac:spMkLst>
          </pc:spChg>
          <pc:spChg chg="mod">
            <ac:chgData name="Tineke de Vos" userId="3d9f4004fd8855fa" providerId="LiveId" clId="{79E5AE71-9A37-40EF-AD12-51B0C7DA49F2}" dt="2021-04-20T12:12:42.508" v="0"/>
            <ac:spMkLst>
              <pc:docMk/>
              <pc:sldMasterMk cId="0" sldId="2147483648"/>
              <pc:sldLayoutMk cId="0" sldId="2147483664"/>
              <ac:spMk id="14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693385" y="6362700"/>
            <a:ext cx="13953493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&quot;Typ hier een citaat.&quot;"/>
          <p:cNvSpPr txBox="1">
            <a:spLocks noGrp="1"/>
          </p:cNvSpPr>
          <p:nvPr>
            <p:ph type="body" sz="quarter" idx="13"/>
          </p:nvPr>
        </p:nvSpPr>
        <p:spPr>
          <a:xfrm>
            <a:off x="1693385" y="4267112"/>
            <a:ext cx="13953493" cy="609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1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tekst"/>
          <p:cNvSpPr txBox="1">
            <a:spLocks noGrp="1"/>
          </p:cNvSpPr>
          <p:nvPr>
            <p:ph type="title"/>
          </p:nvPr>
        </p:nvSpPr>
        <p:spPr>
          <a:xfrm>
            <a:off x="2167531" y="2416386"/>
            <a:ext cx="13005203" cy="2546776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1300480">
              <a:lnSpc>
                <a:spcPct val="90000"/>
              </a:lnSpc>
              <a:defRPr sz="8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4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167531" y="5061373"/>
            <a:ext cx="13005203" cy="1766151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5680951" y="8021689"/>
            <a:ext cx="467175" cy="344706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25166" y="9296400"/>
            <a:ext cx="480902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425166" y="9296400"/>
            <a:ext cx="480902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outer Staal, 04-03-2021"/>
          <p:cNvSpPr txBox="1"/>
          <p:nvPr/>
        </p:nvSpPr>
        <p:spPr>
          <a:xfrm>
            <a:off x="7853512" y="8928101"/>
            <a:ext cx="163324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Wouter Staal, 2021</a:t>
            </a:r>
          </a:p>
        </p:txBody>
      </p:sp>
      <p:pic>
        <p:nvPicPr>
          <p:cNvPr id="155" name="wederopbouw-nijmegen-1945.jpg" descr="wederopbouw-nijmegen-1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670" y="3270334"/>
            <a:ext cx="5566923" cy="399409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Psychische kwetsbaarheid in relatie tot IHT/HIC"/>
          <p:cNvSpPr txBox="1"/>
          <p:nvPr/>
        </p:nvSpPr>
        <p:spPr>
          <a:xfrm>
            <a:off x="5394349" y="1136762"/>
            <a:ext cx="65515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Psychische kwetsbaarheid in relatie tot IHT/HIC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Kwetsbaar vanuit autisme, neurocognitie en neuroimaging"/>
          <p:cNvSpPr txBox="1"/>
          <p:nvPr/>
        </p:nvSpPr>
        <p:spPr>
          <a:xfrm>
            <a:off x="2396891" y="1043877"/>
            <a:ext cx="1254648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Classificatie en diagnose</a:t>
            </a:r>
          </a:p>
        </p:txBody>
      </p:sp>
      <p:pic>
        <p:nvPicPr>
          <p:cNvPr id="201" name="iceberg-landscape-illustration-vector.jpg" descr="iceberg-landscape-illustration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04" y="2419734"/>
            <a:ext cx="6223002" cy="622300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P-factor"/>
          <p:cNvSpPr txBox="1"/>
          <p:nvPr/>
        </p:nvSpPr>
        <p:spPr>
          <a:xfrm>
            <a:off x="7303585" y="6509032"/>
            <a:ext cx="126637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P-factor</a:t>
            </a:r>
          </a:p>
        </p:txBody>
      </p:sp>
      <p:sp>
        <p:nvSpPr>
          <p:cNvPr id="203" name="Klinische…"/>
          <p:cNvSpPr txBox="1"/>
          <p:nvPr/>
        </p:nvSpPr>
        <p:spPr>
          <a:xfrm>
            <a:off x="7192180" y="3228826"/>
            <a:ext cx="148918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Presentie</a:t>
            </a:r>
          </a:p>
        </p:txBody>
      </p:sp>
      <p:sp>
        <p:nvSpPr>
          <p:cNvPr id="204" name="Moeizame communicatie, rigiditeit, beperkte wederkerigheid, minder oogcontact, vlakke mimiek, etc"/>
          <p:cNvSpPr txBox="1"/>
          <p:nvPr/>
        </p:nvSpPr>
        <p:spPr>
          <a:xfrm>
            <a:off x="9532924" y="3228824"/>
            <a:ext cx="528442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Classificatie</a:t>
            </a:r>
          </a:p>
        </p:txBody>
      </p:sp>
      <p:sp>
        <p:nvSpPr>
          <p:cNvPr id="205" name="Genetische risicofactoren (CNV, mutaties etc), beperkte connectiviteit neurale netwerken, neuro-cognitieve beperking, etc"/>
          <p:cNvSpPr txBox="1"/>
          <p:nvPr/>
        </p:nvSpPr>
        <p:spPr>
          <a:xfrm>
            <a:off x="9532924" y="6509034"/>
            <a:ext cx="528442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Diagnose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De hinderlijke verwarring tussen classificatie en diagnose!"/>
          <p:cNvSpPr txBox="1"/>
          <p:nvPr/>
        </p:nvSpPr>
        <p:spPr>
          <a:xfrm>
            <a:off x="3264005" y="1608475"/>
            <a:ext cx="1081225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De hinderlijke verwarring tussen classificatie en diagnose!</a:t>
            </a:r>
          </a:p>
        </p:txBody>
      </p:sp>
      <p:pic>
        <p:nvPicPr>
          <p:cNvPr id="208" name="images.jpeg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22" y="3163953"/>
            <a:ext cx="2768601" cy="293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36" y="6829026"/>
            <a:ext cx="3556004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s.jpeg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534" y="3181350"/>
            <a:ext cx="2400305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s.jpeg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30" y="5855436"/>
            <a:ext cx="2362203" cy="344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s.jpeg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0776" y="3185953"/>
            <a:ext cx="2578103" cy="314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s.jpeg" descr="image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627" y="6560285"/>
            <a:ext cx="4000502" cy="203200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Autisme, een hoge p-factor"/>
          <p:cNvSpPr txBox="1"/>
          <p:nvPr/>
        </p:nvSpPr>
        <p:spPr>
          <a:xfrm>
            <a:off x="12163721" y="9076849"/>
            <a:ext cx="2568011" cy="348813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Autisme, een hoge p-factor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 advAuto="0"/>
      <p:bldP spid="209" grpId="0" animBg="1" advAuto="0"/>
      <p:bldP spid="210" grpId="0" animBg="1" advAuto="0"/>
      <p:bldP spid="211" grpId="0" animBg="1" advAuto="0"/>
      <p:bldP spid="212" grpId="0" animBg="1" advAuto="0"/>
      <p:bldP spid="21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Vraagt om een korte beschrijving van symptomen…"/>
          <p:cNvSpPr txBox="1"/>
          <p:nvPr/>
        </p:nvSpPr>
        <p:spPr>
          <a:xfrm>
            <a:off x="2781586" y="1828896"/>
            <a:ext cx="11777092" cy="6095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Vraagt om een korte beschrijving van symptomen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En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Hoe deze samenhangen met functie beperking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En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Met een ethologische hypothese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En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Het identificeren van beschermende- en risico factoren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En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Enige poging tot predictie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En</a:t>
            </a:r>
          </a:p>
          <a:p>
            <a:pPr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rPr sz="3500"/>
              <a:t>Een classificatie</a:t>
            </a:r>
          </a:p>
        </p:txBody>
      </p:sp>
      <p:sp>
        <p:nvSpPr>
          <p:cNvPr id="217" name="Diagnose"/>
          <p:cNvSpPr txBox="1"/>
          <p:nvPr/>
        </p:nvSpPr>
        <p:spPr>
          <a:xfrm>
            <a:off x="7539806" y="742951"/>
            <a:ext cx="226065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Diagnose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B64F4B7-1EED-4E6A-87FF-02C65D285C8D}"/>
              </a:ext>
            </a:extLst>
          </p:cNvPr>
          <p:cNvSpPr txBox="1"/>
          <p:nvPr/>
        </p:nvSpPr>
        <p:spPr>
          <a:xfrm>
            <a:off x="3222221" y="2446712"/>
            <a:ext cx="11191165" cy="4924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5400" dirty="0"/>
              <a:t>Diagnostiek vraagt om een grote integratie van informatie, </a:t>
            </a:r>
          </a:p>
          <a:p>
            <a:pPr>
              <a:lnSpc>
                <a:spcPct val="150000"/>
              </a:lnSpc>
            </a:pPr>
            <a:r>
              <a:rPr lang="nl-NL" sz="5400" dirty="0"/>
              <a:t>het moet voor experts niet berusten op vragenlijsten, meetschalen etc.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Diagnostiek vraagt om een grote integratie van informatie"/>
          <p:cNvSpPr txBox="1"/>
          <p:nvPr/>
        </p:nvSpPr>
        <p:spPr>
          <a:xfrm>
            <a:off x="2100223" y="1037929"/>
            <a:ext cx="1313981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Diagnostiek vraagt om een grote integratie van informatie</a:t>
            </a:r>
          </a:p>
        </p:txBody>
      </p:sp>
      <p:pic>
        <p:nvPicPr>
          <p:cNvPr id="222" name="images.jpeg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163" y="3068702"/>
            <a:ext cx="3675921" cy="2446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121" y="3025416"/>
            <a:ext cx="3806020" cy="2532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s.jpeg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506" y="2882895"/>
            <a:ext cx="3381330" cy="2817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known.jpeg" descr="Unknow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414" y="5658896"/>
            <a:ext cx="3181418" cy="238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Unknown.jpeg" descr="Unknown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181" y="5688341"/>
            <a:ext cx="4098119" cy="2324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Unknown.jpeg" descr="Unknown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6083" y="5953498"/>
            <a:ext cx="3675922" cy="2058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thumbnail_BT_Visual_Normale-Verdeling.png" descr="thumbnail_BT_Visual_Normale-Verdel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64" y="2785955"/>
            <a:ext cx="6272534" cy="418169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Normale verdeling"/>
          <p:cNvSpPr txBox="1"/>
          <p:nvPr/>
        </p:nvSpPr>
        <p:spPr>
          <a:xfrm>
            <a:off x="7109593" y="6464300"/>
            <a:ext cx="2587676" cy="469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Normale verdeling</a:t>
            </a:r>
          </a:p>
        </p:txBody>
      </p:sp>
      <p:sp>
        <p:nvSpPr>
          <p:cNvPr id="231" name="68% heeft een gemiddelde kwetsbaarheid…"/>
          <p:cNvSpPr txBox="1"/>
          <p:nvPr/>
        </p:nvSpPr>
        <p:spPr>
          <a:xfrm>
            <a:off x="9313711" y="4502340"/>
            <a:ext cx="531684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10552" indent="-210552">
              <a:buSzPct val="100000"/>
              <a:buChar char="*"/>
            </a:pPr>
            <a:r>
              <a:rPr sz="2100"/>
              <a:t>68% heeft een gemiddelde kwetsbaarheid</a:t>
            </a:r>
          </a:p>
          <a:p>
            <a:pPr marL="210552" indent="-210552">
              <a:buSzPct val="100000"/>
              <a:buChar char="*"/>
            </a:pPr>
            <a:r>
              <a:rPr sz="2100"/>
              <a:t>2.5% heeft een zeer hoge kwetsbaarheid</a:t>
            </a:r>
          </a:p>
        </p:txBody>
      </p:sp>
      <p:sp>
        <p:nvSpPr>
          <p:cNvPr id="232" name="Verdeling van psychische kwetsbaarheid"/>
          <p:cNvSpPr txBox="1"/>
          <p:nvPr/>
        </p:nvSpPr>
        <p:spPr>
          <a:xfrm>
            <a:off x="5835220" y="1141988"/>
            <a:ext cx="566982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Verdeling van psychische kwetsbaarheid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672AFA8-30E5-4564-9DB8-004945554718}"/>
              </a:ext>
            </a:extLst>
          </p:cNvPr>
          <p:cNvSpPr txBox="1"/>
          <p:nvPr/>
        </p:nvSpPr>
        <p:spPr>
          <a:xfrm>
            <a:off x="3407470" y="2657858"/>
            <a:ext cx="11293850" cy="4924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5400" dirty="0"/>
              <a:t>Het grootste deel van ons heeft een gemiddelde kwetsbaarheid, </a:t>
            </a:r>
          </a:p>
          <a:p>
            <a:pPr>
              <a:lnSpc>
                <a:spcPct val="150000"/>
              </a:lnSpc>
            </a:pPr>
            <a:r>
              <a:rPr lang="nl-NL" sz="5400" dirty="0"/>
              <a:t>waarbij omgeving interacties een sterke rol spelen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Kind-jongere"/>
          <p:cNvSpPr txBox="1"/>
          <p:nvPr/>
        </p:nvSpPr>
        <p:spPr>
          <a:xfrm>
            <a:off x="7770218" y="4883150"/>
            <a:ext cx="141055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Kind-jongere</a:t>
            </a:r>
          </a:p>
        </p:txBody>
      </p:sp>
      <p:sp>
        <p:nvSpPr>
          <p:cNvPr id="237" name="Gezinsfactoren"/>
          <p:cNvSpPr txBox="1"/>
          <p:nvPr/>
        </p:nvSpPr>
        <p:spPr>
          <a:xfrm>
            <a:off x="4329151" y="3746500"/>
            <a:ext cx="216426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Gezinsfactoren</a:t>
            </a:r>
          </a:p>
        </p:txBody>
      </p:sp>
      <p:sp>
        <p:nvSpPr>
          <p:cNvPr id="238" name="School-opleiding"/>
          <p:cNvSpPr txBox="1"/>
          <p:nvPr/>
        </p:nvSpPr>
        <p:spPr>
          <a:xfrm>
            <a:off x="10762108" y="3746500"/>
            <a:ext cx="236800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School-opleiding</a:t>
            </a:r>
          </a:p>
        </p:txBody>
      </p:sp>
      <p:sp>
        <p:nvSpPr>
          <p:cNvPr id="239" name="Stel niet het kind / jongere centraal maar de interacties met omgeving!"/>
          <p:cNvSpPr txBox="1"/>
          <p:nvPr/>
        </p:nvSpPr>
        <p:spPr>
          <a:xfrm>
            <a:off x="3691416" y="1181100"/>
            <a:ext cx="956816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Stel niet het kind / jongere centraal maar de interacties met omgeving!</a:t>
            </a:r>
          </a:p>
        </p:txBody>
      </p:sp>
      <p:pic>
        <p:nvPicPr>
          <p:cNvPr id="240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32" y="4295341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Unknown.jpeg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459" y="4295341"/>
            <a:ext cx="4136346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Dubbele pijl"/>
          <p:cNvSpPr/>
          <p:nvPr/>
        </p:nvSpPr>
        <p:spPr>
          <a:xfrm>
            <a:off x="7174394" y="4822391"/>
            <a:ext cx="2602202" cy="12700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496" y="4474933"/>
            <a:ext cx="8537272" cy="407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Lijn"/>
          <p:cNvSpPr/>
          <p:nvPr/>
        </p:nvSpPr>
        <p:spPr>
          <a:xfrm>
            <a:off x="4796631" y="8731250"/>
            <a:ext cx="7747002" cy="0"/>
          </a:xfrm>
          <a:prstGeom prst="line">
            <a:avLst/>
          </a:prstGeom>
          <a:ln w="1016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6" name="Kwetsbaarheid"/>
          <p:cNvSpPr txBox="1"/>
          <p:nvPr/>
        </p:nvSpPr>
        <p:spPr>
          <a:xfrm>
            <a:off x="7077156" y="8102130"/>
            <a:ext cx="3185952" cy="471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Kwetsbaarheid</a:t>
            </a:r>
          </a:p>
        </p:txBody>
      </p:sp>
      <p:sp>
        <p:nvSpPr>
          <p:cNvPr id="247" name="Normalisatie"/>
          <p:cNvSpPr txBox="1"/>
          <p:nvPr/>
        </p:nvSpPr>
        <p:spPr>
          <a:xfrm>
            <a:off x="6096711" y="842566"/>
            <a:ext cx="4716625" cy="410369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Normalisatie</a:t>
            </a:r>
          </a:p>
        </p:txBody>
      </p:sp>
      <p:sp>
        <p:nvSpPr>
          <p:cNvPr id="248" name="Lijn"/>
          <p:cNvSpPr/>
          <p:nvPr/>
        </p:nvSpPr>
        <p:spPr>
          <a:xfrm>
            <a:off x="6765130" y="1390513"/>
            <a:ext cx="1" cy="70408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Triage"/>
          <p:cNvSpPr txBox="1"/>
          <p:nvPr/>
        </p:nvSpPr>
        <p:spPr>
          <a:xfrm>
            <a:off x="7827486" y="2655979"/>
            <a:ext cx="3336293" cy="410369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Triage</a:t>
            </a:r>
          </a:p>
        </p:txBody>
      </p:sp>
      <p:sp>
        <p:nvSpPr>
          <p:cNvPr id="250" name="Lijn"/>
          <p:cNvSpPr/>
          <p:nvPr/>
        </p:nvSpPr>
        <p:spPr>
          <a:xfrm>
            <a:off x="11455558" y="5075012"/>
            <a:ext cx="1" cy="74228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1" name="Lijn"/>
          <p:cNvSpPr/>
          <p:nvPr/>
        </p:nvSpPr>
        <p:spPr>
          <a:xfrm>
            <a:off x="9495631" y="3148483"/>
            <a:ext cx="1" cy="704090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2" name="Diagnostiek"/>
          <p:cNvSpPr txBox="1"/>
          <p:nvPr/>
        </p:nvSpPr>
        <p:spPr>
          <a:xfrm>
            <a:off x="10095389" y="3969931"/>
            <a:ext cx="2720343" cy="1025922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Diagnostiek &amp; ambulante behandeling</a:t>
            </a:r>
          </a:p>
        </p:txBody>
      </p:sp>
      <p:sp>
        <p:nvSpPr>
          <p:cNvPr id="253" name="Behandeling…"/>
          <p:cNvSpPr txBox="1"/>
          <p:nvPr/>
        </p:nvSpPr>
        <p:spPr>
          <a:xfrm>
            <a:off x="10919947" y="6276829"/>
            <a:ext cx="2066271" cy="718145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2000"/>
              <a:t>IHT-HIC</a:t>
            </a:r>
          </a:p>
          <a:p>
            <a: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sz="2000"/>
              <a:t>expertise centra  </a:t>
            </a:r>
          </a:p>
        </p:txBody>
      </p:sp>
      <p:sp>
        <p:nvSpPr>
          <p:cNvPr id="254" name="Lijn"/>
          <p:cNvSpPr/>
          <p:nvPr/>
        </p:nvSpPr>
        <p:spPr>
          <a:xfrm>
            <a:off x="11235531" y="7149963"/>
            <a:ext cx="3" cy="584361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5" name="Lijn"/>
          <p:cNvSpPr/>
          <p:nvPr/>
        </p:nvSpPr>
        <p:spPr>
          <a:xfrm>
            <a:off x="8670130" y="1390513"/>
            <a:ext cx="1" cy="70408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6" name="Lijn"/>
          <p:cNvSpPr/>
          <p:nvPr/>
        </p:nvSpPr>
        <p:spPr>
          <a:xfrm>
            <a:off x="10575131" y="1390513"/>
            <a:ext cx="1" cy="70408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7" name="Lijn"/>
          <p:cNvSpPr/>
          <p:nvPr/>
        </p:nvSpPr>
        <p:spPr>
          <a:xfrm>
            <a:off x="10765631" y="3148484"/>
            <a:ext cx="1" cy="74228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8" name="Lijn"/>
          <p:cNvSpPr/>
          <p:nvPr/>
        </p:nvSpPr>
        <p:spPr>
          <a:xfrm>
            <a:off x="8225630" y="3148483"/>
            <a:ext cx="1" cy="704090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9" name="Lijn"/>
          <p:cNvSpPr/>
          <p:nvPr/>
        </p:nvSpPr>
        <p:spPr>
          <a:xfrm>
            <a:off x="12480131" y="5075012"/>
            <a:ext cx="1" cy="74228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0" name="Lijn"/>
          <p:cNvSpPr/>
          <p:nvPr/>
        </p:nvSpPr>
        <p:spPr>
          <a:xfrm>
            <a:off x="10426858" y="5075012"/>
            <a:ext cx="1" cy="742289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1" name="Lijn"/>
          <p:cNvSpPr/>
          <p:nvPr/>
        </p:nvSpPr>
        <p:spPr>
          <a:xfrm>
            <a:off x="11953081" y="7149963"/>
            <a:ext cx="3" cy="584361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Lijn"/>
          <p:cNvSpPr/>
          <p:nvPr/>
        </p:nvSpPr>
        <p:spPr>
          <a:xfrm>
            <a:off x="12670631" y="7149963"/>
            <a:ext cx="3" cy="584361"/>
          </a:xfrm>
          <a:prstGeom prst="line">
            <a:avLst/>
          </a:prstGeom>
          <a:ln w="635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3" name="Lijn"/>
          <p:cNvSpPr/>
          <p:nvPr/>
        </p:nvSpPr>
        <p:spPr>
          <a:xfrm>
            <a:off x="4673628" y="3542799"/>
            <a:ext cx="5509330" cy="330601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4" name="Mind the gab!"/>
          <p:cNvSpPr txBox="1"/>
          <p:nvPr/>
        </p:nvSpPr>
        <p:spPr>
          <a:xfrm>
            <a:off x="3625502" y="3048000"/>
            <a:ext cx="196125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Mind the gab!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abel"/>
          <p:cNvGraphicFramePr/>
          <p:nvPr/>
        </p:nvGraphicFramePr>
        <p:xfrm>
          <a:off x="3683113" y="2627715"/>
          <a:ext cx="9986736" cy="5635415"/>
        </p:xfrm>
        <a:graphic>
          <a:graphicData uri="http://schemas.openxmlformats.org/drawingml/2006/table">
            <a:tbl>
              <a:tblPr firstRow="1">
                <a:tableStyleId>{2708684C-4D16-4618-839F-0558EEFCDFE6}</a:tableStyleId>
              </a:tblPr>
              <a:tblGrid>
                <a:gridCol w="2493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4542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Helvetica"/>
                        </a:rPr>
                        <a:t>Systeem-factor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7A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42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Laag</a:t>
                      </a:r>
                    </a:p>
                  </a:txBody>
                  <a:tcPr marL="0" marR="0" marT="0" marB="0" anchor="ctr" horzOverflow="overflow"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Hoog</a:t>
                      </a:r>
                    </a:p>
                  </a:txBody>
                  <a:tcPr marL="0" marR="0" marT="0" marB="0" anchor="ctr" horzOverflow="overflow">
                    <a:lnT w="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4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  <a:sym typeface="Helvetica"/>
                        </a:rPr>
                        <a:t>Kindfactor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Laag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542"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Hoog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7" name="Inzet IHT-HIC"/>
          <p:cNvSpPr txBox="1"/>
          <p:nvPr/>
        </p:nvSpPr>
        <p:spPr>
          <a:xfrm>
            <a:off x="7051099" y="1260179"/>
            <a:ext cx="323806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Inzet IHT-HIC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808" y="1992282"/>
            <a:ext cx="10618646" cy="7442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Waarom jullie werk van vitaal belang is!!!"/>
          <p:cNvSpPr txBox="1"/>
          <p:nvPr/>
        </p:nvSpPr>
        <p:spPr>
          <a:xfrm>
            <a:off x="5645869" y="927100"/>
            <a:ext cx="6048524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Waarom jullie werk van vitaal belang is!!!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Mind the gab!"/>
          <p:cNvSpPr txBox="1"/>
          <p:nvPr/>
        </p:nvSpPr>
        <p:spPr>
          <a:xfrm>
            <a:off x="7073850" y="2292350"/>
            <a:ext cx="31925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Mind the gab!</a:t>
            </a:r>
          </a:p>
        </p:txBody>
      </p:sp>
      <p:sp>
        <p:nvSpPr>
          <p:cNvPr id="270" name="Is er meer aanbod nodig tussen ambulante zorg en IHT-HIC?…"/>
          <p:cNvSpPr txBox="1"/>
          <p:nvPr/>
        </p:nvSpPr>
        <p:spPr>
          <a:xfrm>
            <a:off x="3727590" y="3497545"/>
            <a:ext cx="10717307" cy="275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000" dirty="0"/>
              <a:t>Is er </a:t>
            </a:r>
            <a:r>
              <a:rPr sz="4000" dirty="0" err="1"/>
              <a:t>meer</a:t>
            </a:r>
            <a:r>
              <a:rPr sz="4000" dirty="0"/>
              <a:t> </a:t>
            </a:r>
            <a:r>
              <a:rPr sz="4000" dirty="0" err="1"/>
              <a:t>aanbod</a:t>
            </a:r>
            <a:r>
              <a:rPr sz="4000" dirty="0"/>
              <a:t> </a:t>
            </a:r>
            <a:r>
              <a:rPr sz="4000" dirty="0" err="1"/>
              <a:t>nodig</a:t>
            </a:r>
            <a:r>
              <a:rPr sz="4000" dirty="0"/>
              <a:t> </a:t>
            </a:r>
            <a:r>
              <a:rPr sz="4000" dirty="0" err="1"/>
              <a:t>tussen</a:t>
            </a:r>
            <a:r>
              <a:rPr sz="4000" dirty="0"/>
              <a:t> </a:t>
            </a:r>
            <a:endParaRPr lang="nl-NL" sz="4000" dirty="0"/>
          </a:p>
          <a:p>
            <a:pPr>
              <a:lnSpc>
                <a:spcPct val="150000"/>
              </a:lnSpc>
            </a:pPr>
            <a:r>
              <a:rPr sz="4000" dirty="0" err="1"/>
              <a:t>ambulante</a:t>
            </a:r>
            <a:r>
              <a:rPr sz="4000" dirty="0"/>
              <a:t> </a:t>
            </a:r>
            <a:r>
              <a:rPr sz="4000" dirty="0" err="1"/>
              <a:t>zorg</a:t>
            </a:r>
            <a:r>
              <a:rPr sz="4000" dirty="0"/>
              <a:t> en IHT-HIC?</a:t>
            </a:r>
          </a:p>
          <a:p>
            <a:pPr>
              <a:lnSpc>
                <a:spcPct val="150000"/>
              </a:lnSpc>
            </a:pPr>
            <a:r>
              <a:rPr sz="4000" dirty="0" err="1"/>
              <a:t>Welke</a:t>
            </a:r>
            <a:r>
              <a:rPr sz="4000" dirty="0"/>
              <a:t> </a:t>
            </a:r>
            <a:r>
              <a:rPr sz="4000" dirty="0" err="1"/>
              <a:t>componenten</a:t>
            </a:r>
            <a:r>
              <a:rPr sz="4000" dirty="0"/>
              <a:t> </a:t>
            </a:r>
            <a:r>
              <a:rPr sz="4000" dirty="0" err="1"/>
              <a:t>zijn</a:t>
            </a:r>
            <a:r>
              <a:rPr sz="4000" dirty="0"/>
              <a:t> er dan </a:t>
            </a:r>
            <a:r>
              <a:rPr sz="4000" dirty="0" err="1"/>
              <a:t>nodig</a:t>
            </a:r>
            <a:r>
              <a:rPr sz="4000" dirty="0"/>
              <a:t>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Behandeling; zelfdeterminatie bevorderen"/>
          <p:cNvSpPr txBox="1"/>
          <p:nvPr/>
        </p:nvSpPr>
        <p:spPr>
          <a:xfrm>
            <a:off x="3088817" y="1380177"/>
            <a:ext cx="1033456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Behandeling; zelfdeterminatie bevorderen</a:t>
            </a:r>
          </a:p>
        </p:txBody>
      </p:sp>
      <p:sp>
        <p:nvSpPr>
          <p:cNvPr id="273" name="van symptoom score"/>
          <p:cNvSpPr txBox="1"/>
          <p:nvPr/>
        </p:nvSpPr>
        <p:spPr>
          <a:xfrm>
            <a:off x="3382610" y="7472136"/>
            <a:ext cx="318196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van symptoom score</a:t>
            </a:r>
          </a:p>
        </p:txBody>
      </p:sp>
      <p:sp>
        <p:nvSpPr>
          <p:cNvPr id="274" name="naar kwaliteit van leven"/>
          <p:cNvSpPr txBox="1"/>
          <p:nvPr/>
        </p:nvSpPr>
        <p:spPr>
          <a:xfrm>
            <a:off x="10175415" y="7472136"/>
            <a:ext cx="353943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naar kwaliteit van leven</a:t>
            </a:r>
          </a:p>
        </p:txBody>
      </p:sp>
      <p:pic>
        <p:nvPicPr>
          <p:cNvPr id="275" name="gr1.jpg" descr="g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703" y="3140823"/>
            <a:ext cx="4647777" cy="3289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QALY-v2_NL.png" descr="QALY-v2_N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715" y="2828987"/>
            <a:ext cx="5460835" cy="409562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Pijl"/>
          <p:cNvSpPr/>
          <p:nvPr/>
        </p:nvSpPr>
        <p:spPr>
          <a:xfrm>
            <a:off x="7421785" y="4241798"/>
            <a:ext cx="1668624" cy="1270002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0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81" y="3327400"/>
            <a:ext cx="11493500" cy="309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Is IHT-HIC model effectief?"/>
          <p:cNvSpPr txBox="1"/>
          <p:nvPr/>
        </p:nvSpPr>
        <p:spPr>
          <a:xfrm>
            <a:off x="5525041" y="1685629"/>
            <a:ext cx="629018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Is IHT-HIC model effectief?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IHT-HIC effect meting?"/>
          <p:cNvSpPr txBox="1"/>
          <p:nvPr/>
        </p:nvSpPr>
        <p:spPr>
          <a:xfrm>
            <a:off x="5995522" y="834728"/>
            <a:ext cx="534922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IHT-HIC effect meting?</a:t>
            </a:r>
          </a:p>
        </p:txBody>
      </p:sp>
      <p:pic>
        <p:nvPicPr>
          <p:cNvPr id="283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31" y="2089150"/>
            <a:ext cx="11430000" cy="643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81" y="2298700"/>
            <a:ext cx="11595100" cy="515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Reductie van 53% van klachten!"/>
          <p:cNvSpPr txBox="1"/>
          <p:nvPr/>
        </p:nvSpPr>
        <p:spPr>
          <a:xfrm>
            <a:off x="6435699" y="1784350"/>
            <a:ext cx="4468864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Reductie van 53% van klachten!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Effect van IHT-HIC niet gerelateerd aan:…"/>
          <p:cNvSpPr txBox="1"/>
          <p:nvPr/>
        </p:nvSpPr>
        <p:spPr>
          <a:xfrm>
            <a:off x="4099520" y="2671068"/>
            <a:ext cx="9257342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/>
            </a:pPr>
            <a:r>
              <a:rPr sz="4000"/>
              <a:t>Effect van IHT-HIC niet gerelateerd aan:</a:t>
            </a:r>
          </a:p>
          <a:p>
            <a:pPr algn="l">
              <a:defRPr sz="4000"/>
            </a:pPr>
            <a:endParaRPr sz="4000"/>
          </a:p>
          <a:p>
            <a:pPr algn="l">
              <a:defRPr sz="4000"/>
            </a:pPr>
            <a:r>
              <a:rPr sz="4000"/>
              <a:t>-gender</a:t>
            </a:r>
          </a:p>
          <a:p>
            <a:pPr algn="l">
              <a:defRPr sz="4000"/>
            </a:pPr>
            <a:r>
              <a:rPr sz="4000"/>
              <a:t>-leeftijd</a:t>
            </a:r>
          </a:p>
          <a:p>
            <a:pPr algn="l">
              <a:defRPr sz="4000"/>
            </a:pPr>
            <a:r>
              <a:rPr sz="4000"/>
              <a:t>-classificatie</a:t>
            </a:r>
          </a:p>
          <a:p>
            <a:pPr algn="l">
              <a:defRPr sz="4000"/>
            </a:pPr>
            <a:r>
              <a:rPr sz="4000"/>
              <a:t>-aanvullende behandeling</a:t>
            </a:r>
          </a:p>
          <a:p>
            <a:pPr algn="l">
              <a:defRPr sz="4000"/>
            </a:pPr>
            <a:r>
              <a:rPr sz="4000"/>
              <a:t>-medicatie gebruik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E36F322-DD40-41FB-BD02-3BF23A80ABB9}"/>
              </a:ext>
            </a:extLst>
          </p:cNvPr>
          <p:cNvSpPr txBox="1"/>
          <p:nvPr/>
        </p:nvSpPr>
        <p:spPr>
          <a:xfrm>
            <a:off x="3724228" y="2455449"/>
            <a:ext cx="9994527" cy="3677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5400" dirty="0"/>
              <a:t>Kwetsbaarheid is bij kinderen en jongeren vaak nog te beïnvloeden!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9EDACA6-0E41-4CE5-8569-F92EBB7CD89E}"/>
              </a:ext>
            </a:extLst>
          </p:cNvPr>
          <p:cNvSpPr txBox="1"/>
          <p:nvPr/>
        </p:nvSpPr>
        <p:spPr>
          <a:xfrm>
            <a:off x="3364520" y="3579009"/>
            <a:ext cx="10273553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nl-NL" sz="5400" dirty="0"/>
              <a:t>Wanneer, voor wie moet </a:t>
            </a:r>
          </a:p>
          <a:p>
            <a:pPr>
              <a:lnSpc>
                <a:spcPct val="150000"/>
              </a:lnSpc>
            </a:pPr>
            <a:r>
              <a:rPr lang="nl-NL" sz="5400" dirty="0"/>
              <a:t>IHT/HIC ingezet worden?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sychische kwetsbaarheid varieert tussen mensen!"/>
          <p:cNvSpPr txBox="1"/>
          <p:nvPr/>
        </p:nvSpPr>
        <p:spPr>
          <a:xfrm>
            <a:off x="2062553" y="1551906"/>
            <a:ext cx="132151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Psychische kwetsbaarheid varieert tussen mensen!</a:t>
            </a:r>
          </a:p>
        </p:txBody>
      </p:sp>
      <p:sp>
        <p:nvSpPr>
          <p:cNvPr id="164" name="Lijn"/>
          <p:cNvSpPr/>
          <p:nvPr/>
        </p:nvSpPr>
        <p:spPr>
          <a:xfrm>
            <a:off x="7129858" y="4876800"/>
            <a:ext cx="3080549" cy="0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65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331" y="3695700"/>
            <a:ext cx="34290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Nauwelijks kwetsbaar…"/>
          <p:cNvSpPr txBox="1"/>
          <p:nvPr/>
        </p:nvSpPr>
        <p:spPr>
          <a:xfrm>
            <a:off x="3308052" y="6153149"/>
            <a:ext cx="312955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Nauwelijks kwetsbaar </a:t>
            </a:r>
          </a:p>
          <a:p>
            <a:r>
              <a:t>en zeer veerkrachtig</a:t>
            </a:r>
          </a:p>
        </p:txBody>
      </p:sp>
      <p:pic>
        <p:nvPicPr>
          <p:cNvPr id="167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765" y="3651054"/>
            <a:ext cx="4282901" cy="245149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Zeer kwetsbaar…"/>
          <p:cNvSpPr txBox="1"/>
          <p:nvPr/>
        </p:nvSpPr>
        <p:spPr>
          <a:xfrm>
            <a:off x="10457713" y="6153149"/>
            <a:ext cx="368900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Zeer kwetsbaar </a:t>
            </a:r>
          </a:p>
          <a:p>
            <a:r>
              <a:t>en nauwelijks veerkrachtig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oe groter…"/>
          <p:cNvSpPr txBox="1"/>
          <p:nvPr/>
        </p:nvSpPr>
        <p:spPr>
          <a:xfrm>
            <a:off x="8618804" y="4402310"/>
            <a:ext cx="102657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endParaRPr sz="55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87C05C-D6E3-4FC3-86C6-CF72A649B53F}"/>
              </a:ext>
            </a:extLst>
          </p:cNvPr>
          <p:cNvSpPr txBox="1"/>
          <p:nvPr/>
        </p:nvSpPr>
        <p:spPr>
          <a:xfrm>
            <a:off x="3104007" y="2103149"/>
            <a:ext cx="11354336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  <a:defRPr sz="5500"/>
            </a:pPr>
            <a:r>
              <a:rPr lang="nl-NL" sz="5400" dirty="0"/>
              <a:t>Hoe groter </a:t>
            </a:r>
          </a:p>
          <a:p>
            <a:pPr>
              <a:lnSpc>
                <a:spcPct val="150000"/>
              </a:lnSpc>
              <a:defRPr sz="5500"/>
            </a:pPr>
            <a:r>
              <a:rPr lang="nl-NL" sz="5400" dirty="0"/>
              <a:t>de psychische kwetsbaarheid, </a:t>
            </a:r>
          </a:p>
          <a:p>
            <a:pPr>
              <a:lnSpc>
                <a:spcPct val="150000"/>
              </a:lnSpc>
              <a:defRPr sz="5500"/>
            </a:pPr>
            <a:r>
              <a:rPr lang="nl-NL" sz="5400" dirty="0"/>
              <a:t>hoe meer kans op het ontwikkelen van een psychiatrische stoornis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09" y="3107820"/>
            <a:ext cx="6417044" cy="306044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Zooming out: Psychiatric vulnerability as normal distribution across the population"/>
          <p:cNvSpPr txBox="1"/>
          <p:nvPr/>
        </p:nvSpPr>
        <p:spPr>
          <a:xfrm>
            <a:off x="2910679" y="558800"/>
            <a:ext cx="11518907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 sz="4500"/>
              <a:t>Psychische kwetsbaarheid van de mensheid:</a:t>
            </a:r>
          </a:p>
          <a:p>
            <a:pPr>
              <a:defRPr sz="4500"/>
            </a:pPr>
            <a:r>
              <a:rPr sz="4500"/>
              <a:t>De p-factor</a:t>
            </a:r>
          </a:p>
        </p:txBody>
      </p:sp>
      <p:sp>
        <p:nvSpPr>
          <p:cNvPr id="174" name="Limited risk to develop disorder"/>
          <p:cNvSpPr txBox="1"/>
          <p:nvPr/>
        </p:nvSpPr>
        <p:spPr>
          <a:xfrm>
            <a:off x="3976659" y="7931150"/>
            <a:ext cx="316393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Laag risico op stoornis</a:t>
            </a:r>
          </a:p>
        </p:txBody>
      </p:sp>
      <p:sp>
        <p:nvSpPr>
          <p:cNvPr id="175" name="Lijn"/>
          <p:cNvSpPr/>
          <p:nvPr/>
        </p:nvSpPr>
        <p:spPr>
          <a:xfrm>
            <a:off x="5634478" y="7696200"/>
            <a:ext cx="6071307" cy="0"/>
          </a:xfrm>
          <a:prstGeom prst="line">
            <a:avLst/>
          </a:prstGeom>
          <a:ln w="762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Limited risk to develop disorder"/>
          <p:cNvSpPr txBox="1"/>
          <p:nvPr/>
        </p:nvSpPr>
        <p:spPr>
          <a:xfrm>
            <a:off x="9894960" y="7931150"/>
            <a:ext cx="32145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Hoog risico op stoornis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sychische kwetsbaarheid"/>
          <p:cNvSpPr txBox="1"/>
          <p:nvPr/>
        </p:nvSpPr>
        <p:spPr>
          <a:xfrm>
            <a:off x="4702283" y="211697"/>
            <a:ext cx="663002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Psychische kwetsbaarheid</a:t>
            </a:r>
          </a:p>
        </p:txBody>
      </p:sp>
      <p:sp>
        <p:nvSpPr>
          <p:cNvPr id="179" name="Hoge p-factor:…"/>
          <p:cNvSpPr txBox="1"/>
          <p:nvPr/>
        </p:nvSpPr>
        <p:spPr>
          <a:xfrm>
            <a:off x="2210342" y="1929348"/>
            <a:ext cx="12919578" cy="3039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Hoge p-factor:    </a:t>
            </a:r>
          </a:p>
          <a:p>
            <a:pPr lvl="1" indent="2286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zwaardere genetische component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meer somatische comorbiditeit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meer neuro-cognitieve beperkingen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multidisciplinaire hulp noodzakelijk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raakt alle levensdomeinen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levensloop benadering</a:t>
            </a:r>
          </a:p>
        </p:txBody>
      </p:sp>
      <p:sp>
        <p:nvSpPr>
          <p:cNvPr id="180" name="Gemiddelde p-factor:…"/>
          <p:cNvSpPr txBox="1"/>
          <p:nvPr/>
        </p:nvSpPr>
        <p:spPr>
          <a:xfrm>
            <a:off x="2210342" y="6405900"/>
            <a:ext cx="12919578" cy="2304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Gemiddelde p-factor:    </a:t>
            </a:r>
          </a:p>
          <a:p>
            <a:pPr lvl="1" indent="2286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genetische component in </a:t>
            </a:r>
            <a:r>
              <a:rPr b="1" i="1">
                <a:solidFill>
                  <a:schemeClr val="accent5">
                    <a:satOff val="-41871"/>
                    <a:lumOff val="-13058"/>
                  </a:schemeClr>
                </a:solidFill>
              </a:rPr>
              <a:t>sterke interactie</a:t>
            </a:r>
            <a:r>
              <a:t> met omgeving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meer episodisch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neurocognitieve beperkingen in mindere mate aanwezig</a:t>
            </a:r>
          </a:p>
          <a:p>
            <a:pPr lvl="1" indent="228600" algn="l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vraagt om omgeving gerichte interventies: Primaire en Secundaire preventie</a:t>
            </a:r>
          </a:p>
        </p:txBody>
      </p:sp>
      <p:pic>
        <p:nvPicPr>
          <p:cNvPr id="181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992" y="2426729"/>
            <a:ext cx="3975102" cy="2044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415" y="5972812"/>
            <a:ext cx="2700258" cy="1790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e algemene reacties bij oplopende druk…"/>
          <p:cNvSpPr txBox="1"/>
          <p:nvPr/>
        </p:nvSpPr>
        <p:spPr>
          <a:xfrm>
            <a:off x="3465992" y="1352550"/>
            <a:ext cx="1040827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rPr sz="4500"/>
              <a:t>de algemene reacties bij oplopende druk</a:t>
            </a:r>
          </a:p>
          <a:p>
            <a:pPr>
              <a:defRPr sz="4500"/>
            </a:pPr>
            <a:r>
              <a:rPr sz="4500"/>
              <a:t>het COVID-19 voorbeeld </a:t>
            </a:r>
          </a:p>
        </p:txBody>
      </p:sp>
      <p:pic>
        <p:nvPicPr>
          <p:cNvPr id="185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84" y="4191584"/>
            <a:ext cx="3810002" cy="2427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618" y="4173189"/>
            <a:ext cx="3289303" cy="246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s.jpeg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4051" y="4191584"/>
            <a:ext cx="4333950" cy="242701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Internaliseren"/>
          <p:cNvSpPr txBox="1"/>
          <p:nvPr/>
        </p:nvSpPr>
        <p:spPr>
          <a:xfrm>
            <a:off x="3612931" y="6756400"/>
            <a:ext cx="1961109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Internaliseren</a:t>
            </a:r>
          </a:p>
        </p:txBody>
      </p:sp>
      <p:sp>
        <p:nvSpPr>
          <p:cNvPr id="189" name="externaliseren"/>
          <p:cNvSpPr txBox="1"/>
          <p:nvPr/>
        </p:nvSpPr>
        <p:spPr>
          <a:xfrm>
            <a:off x="7501855" y="6756400"/>
            <a:ext cx="202882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externaliseren</a:t>
            </a:r>
          </a:p>
        </p:txBody>
      </p:sp>
      <p:sp>
        <p:nvSpPr>
          <p:cNvPr id="190" name="Realiteitsverlies"/>
          <p:cNvSpPr txBox="1"/>
          <p:nvPr/>
        </p:nvSpPr>
        <p:spPr>
          <a:xfrm>
            <a:off x="11576704" y="6756400"/>
            <a:ext cx="224864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Realiteitsverlies</a:t>
            </a:r>
          </a:p>
        </p:txBody>
      </p:sp>
      <p:sp>
        <p:nvSpPr>
          <p:cNvPr id="191" name="mengvormen van reacties zijn niet ongewoon!"/>
          <p:cNvSpPr txBox="1"/>
          <p:nvPr/>
        </p:nvSpPr>
        <p:spPr>
          <a:xfrm>
            <a:off x="5512443" y="8140700"/>
            <a:ext cx="6315374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mengvormen van reacties zijn niet ongewoon!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Kwetsbaar vanuit autisme, neurocognitie en neuroimaging"/>
          <p:cNvSpPr txBox="1"/>
          <p:nvPr/>
        </p:nvSpPr>
        <p:spPr>
          <a:xfrm>
            <a:off x="2396891" y="1043877"/>
            <a:ext cx="1254648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/>
            </a:lvl1pPr>
          </a:lstStyle>
          <a:p>
            <a:r>
              <a:t>Klinische presentatie</a:t>
            </a:r>
          </a:p>
        </p:txBody>
      </p:sp>
      <p:pic>
        <p:nvPicPr>
          <p:cNvPr id="194" name="iceberg-landscape-illustration-vector.jpg" descr="iceberg-landscape-illustration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04" y="2419734"/>
            <a:ext cx="6223002" cy="622300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P-factor"/>
          <p:cNvSpPr txBox="1"/>
          <p:nvPr/>
        </p:nvSpPr>
        <p:spPr>
          <a:xfrm>
            <a:off x="7303585" y="6509032"/>
            <a:ext cx="126637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P-factor</a:t>
            </a:r>
          </a:p>
        </p:txBody>
      </p:sp>
      <p:sp>
        <p:nvSpPr>
          <p:cNvPr id="196" name="Klinische…"/>
          <p:cNvSpPr txBox="1"/>
          <p:nvPr/>
        </p:nvSpPr>
        <p:spPr>
          <a:xfrm>
            <a:off x="7055123" y="3228826"/>
            <a:ext cx="176330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Presentatie</a:t>
            </a:r>
          </a:p>
        </p:txBody>
      </p:sp>
      <p:sp>
        <p:nvSpPr>
          <p:cNvPr id="197" name="Moeizame communicatie, rigiditeit, beperkte wederkerigheid, minder oogcontact, vlakke mimiek, etc"/>
          <p:cNvSpPr txBox="1"/>
          <p:nvPr/>
        </p:nvSpPr>
        <p:spPr>
          <a:xfrm>
            <a:off x="9532924" y="3044157"/>
            <a:ext cx="528442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Internaliseren en/ of externaliseren en /of psychose</a:t>
            </a:r>
          </a:p>
        </p:txBody>
      </p:sp>
      <p:sp>
        <p:nvSpPr>
          <p:cNvPr id="198" name="Genetische risicofactoren (CNV, mutaties etc), beperkte connectiviteit neurale netwerken, neuro-cognitieve beperking, etc"/>
          <p:cNvSpPr txBox="1"/>
          <p:nvPr/>
        </p:nvSpPr>
        <p:spPr>
          <a:xfrm>
            <a:off x="9532924" y="6139701"/>
            <a:ext cx="528442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Informatie verwerking, neuronale netwerken, genetische risicofactoren etc.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Aangepast</PresentationFormat>
  <Paragraphs>107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5" baseType="lpstr">
      <vt:lpstr>Calibri</vt:lpstr>
      <vt:lpstr>Calibri Light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Tineke de Vos</cp:lastModifiedBy>
  <cp:revision>1</cp:revision>
  <dcterms:modified xsi:type="dcterms:W3CDTF">2021-04-20T12:12:54Z</dcterms:modified>
</cp:coreProperties>
</file>